
<file path=[Content_Types].xml><?xml version="1.0" encoding="utf-8"?>
<Types xmlns="http://schemas.openxmlformats.org/package/2006/content-types">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notesSlide+xml" PartName="/ppt/notesSlides/notesSlide1.xml"/>
  <Default ContentType="image/png" Extension="png"/>
  <Override ContentType="application/vnd.openxmlformats-officedocument.presentationml.slideMaster+xml" PartName="/ppt/slideMasters/slideMaster1.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presProps+xml" PartName="/ppt/presProps.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3.xml"/>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notesMaster+xml" PartName="/ppt/notesMasters/notesMaster1.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0.xml"/>
  <Default ContentType="image/gif" Extension="gif"/>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package.core-properties+xml" PartName="/docProps/core.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17" r:id="rId2"/>
    <p:sldId id="259" r:id="rId3"/>
    <p:sldId id="260" r:id="rId4"/>
    <p:sldId id="263" r:id="rId5"/>
    <p:sldId id="304" r:id="rId6"/>
    <p:sldId id="305" r:id="rId7"/>
    <p:sldId id="307" r:id="rId8"/>
    <p:sldId id="267" r:id="rId9"/>
    <p:sldId id="269" r:id="rId10"/>
    <p:sldId id="272" r:id="rId11"/>
    <p:sldId id="277" r:id="rId12"/>
    <p:sldId id="28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034" autoAdjust="0"/>
  </p:normalViewPr>
  <p:slideViewPr>
    <p:cSldViewPr>
      <p:cViewPr varScale="1">
        <p:scale>
          <a:sx n="68" d="100"/>
          <a:sy n="68" d="100"/>
        </p:scale>
        <p:origin x="-13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4F2D0C-16B6-4A42-8579-05F5C9F3B624}" type="datetimeFigureOut">
              <a:rPr lang="ru-RU" smtClean="0"/>
              <a:pPr/>
              <a:t>15.05.2020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B8B7AA-093A-4A14-B4A1-2DF35682191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mtClean="0"/>
              <a:t>ИСЧЕЗАЮЩИЕ ВИДИ ЖИВ И РАСТ</a:t>
            </a:r>
            <a:endParaRPr lang="ru-RU"/>
          </a:p>
        </p:txBody>
      </p:sp>
      <p:sp>
        <p:nvSpPr>
          <p:cNvPr id="4" name="Номер слайда 3"/>
          <p:cNvSpPr>
            <a:spLocks noGrp="1"/>
          </p:cNvSpPr>
          <p:nvPr>
            <p:ph type="sldNum" sz="quarter" idx="10"/>
          </p:nvPr>
        </p:nvSpPr>
        <p:spPr/>
        <p:txBody>
          <a:bodyPr/>
          <a:lstStyle/>
          <a:p>
            <a:fld id="{E1FC3FD0-7675-496B-B434-E95AD14FA5BF}"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arget="../media/image25.jpeg" Type="http://schemas.openxmlformats.org/officeDocument/2006/relationships/image"/><Relationship Id="rId2" Target="../media/image24.jpeg" Type="http://schemas.openxmlformats.org/officeDocument/2006/relationships/image"/><Relationship Id="rId1" Target="../slideLayouts/slideLayout1.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27.jpeg" Type="http://schemas.openxmlformats.org/officeDocument/2006/relationships/image"/><Relationship Id="rId2" Target="../media/image26.jpeg" Type="http://schemas.openxmlformats.org/officeDocument/2006/relationships/image"/><Relationship Id="rId1" Target="../slideLayouts/slideLayout1.xml" Type="http://schemas.openxmlformats.org/officeDocument/2006/relationships/slideLayout"/><Relationship Id="rId5" Target="../media/image29.jpeg" Type="http://schemas.openxmlformats.org/officeDocument/2006/relationships/image"/><Relationship Id="rId4" Target="../media/image28.jpeg" Type="http://schemas.openxmlformats.org/officeDocument/2006/relationships/image"/></Relationships>
</file>

<file path=ppt/slides/_rels/slide12.xml.rels><?xml version="1.0" encoding="UTF-8" standalone="yes" ?><Relationships xmlns="http://schemas.openxmlformats.org/package/2006/relationships"><Relationship Id="rId3" Target="../media/image31.jpeg" Type="http://schemas.openxmlformats.org/officeDocument/2006/relationships/image"/><Relationship Id="rId2" Target="../media/image30.jpeg" Type="http://schemas.openxmlformats.org/officeDocument/2006/relationships/image"/><Relationship Id="rId1" Target="../slideLayouts/slideLayout1.xml" Type="http://schemas.openxmlformats.org/officeDocument/2006/relationships/slideLayout"/><Relationship Id="rId4" Target="../media/image32.jpeg" Type="http://schemas.openxmlformats.org/officeDocument/2006/relationships/image"/></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arget="../media/image7.jpeg" Type="http://schemas.openxmlformats.org/officeDocument/2006/relationships/image"/><Relationship Id="rId2" Target="../media/image6.jpeg" Type="http://schemas.openxmlformats.org/officeDocument/2006/relationships/image"/><Relationship Id="rId1" Target="../slideLayouts/slideLayout1.xml" Type="http://schemas.openxmlformats.org/officeDocument/2006/relationships/slideLayout"/></Relationships>
</file>

<file path=ppt/slides/_rels/slide4.xml.rels><?xml version="1.0" encoding="UTF-8" standalone="yes" ?><Relationships xmlns="http://schemas.openxmlformats.org/package/2006/relationships"><Relationship Id="rId3" Target="../media/image9.jpeg" Type="http://schemas.openxmlformats.org/officeDocument/2006/relationships/image"/><Relationship Id="rId2" Target="../media/image8.jpeg" Type="http://schemas.openxmlformats.org/officeDocument/2006/relationships/image"/><Relationship Id="rId1" Target="../slideLayouts/slideLayout1.xml" Type="http://schemas.openxmlformats.org/officeDocument/2006/relationships/slideLayout"/><Relationship Id="rId4" Target="../media/image10.jpeg" Type="http://schemas.openxmlformats.org/officeDocument/2006/relationships/image"/></Relationships>
</file>

<file path=ppt/slides/_rels/slide5.xml.rels><?xml version="1.0" encoding="UTF-8" standalone="yes" ?><Relationships xmlns="http://schemas.openxmlformats.org/package/2006/relationships"><Relationship Id="rId3" Target="../media/image12.jpeg" Type="http://schemas.openxmlformats.org/officeDocument/2006/relationships/image"/><Relationship Id="rId2" Target="../media/image11.jpeg" Type="http://schemas.openxmlformats.org/officeDocument/2006/relationships/image"/><Relationship Id="rId1" Target="../slideLayouts/slideLayout1.xml" Type="http://schemas.openxmlformats.org/officeDocument/2006/relationships/slideLayout"/><Relationship Id="rId4" Target="../media/image13.jpeg" Type="http://schemas.openxmlformats.org/officeDocument/2006/relationships/image"/></Relationships>
</file>

<file path=ppt/slides/_rels/slide6.xml.rels><?xml version="1.0" encoding="UTF-8" standalone="yes" ?><Relationships xmlns="http://schemas.openxmlformats.org/package/2006/relationships"><Relationship Id="rId3" Target="../media/image15.jpeg" Type="http://schemas.openxmlformats.org/officeDocument/2006/relationships/image"/><Relationship Id="rId2" Target="../media/image14.jpeg" Type="http://schemas.openxmlformats.org/officeDocument/2006/relationships/image"/><Relationship Id="rId1" Target="../slideLayouts/slideLayout1.xml" Type="http://schemas.openxmlformats.org/officeDocument/2006/relationships/slideLayout"/><Relationship Id="rId4" Target="../media/image16.jpeg" Type="http://schemas.openxmlformats.org/officeDocument/2006/relationships/image"/></Relationships>
</file>

<file path=ppt/slides/_rels/slide7.xml.rels><?xml version="1.0" encoding="UTF-8" standalone="yes" ?><Relationships xmlns="http://schemas.openxmlformats.org/package/2006/relationships"><Relationship Id="rId3" Target="../media/image18.jpeg" Type="http://schemas.openxmlformats.org/officeDocument/2006/relationships/image"/><Relationship Id="rId2" Target="../media/image17.jpeg" Type="http://schemas.openxmlformats.org/officeDocument/2006/relationships/image"/><Relationship Id="rId1" Target="../slideLayouts/slideLayout1.xml" Type="http://schemas.openxmlformats.org/officeDocument/2006/relationships/slideLayout"/><Relationship Id="rId4" Target="../media/image19.jpeg" Type="http://schemas.openxmlformats.org/officeDocument/2006/relationships/image"/></Relationships>
</file>

<file path=ppt/slides/_rels/slide8.xml.rels><?xml version="1.0" encoding="UTF-8" standalone="yes" ?><Relationships xmlns="http://schemas.openxmlformats.org/package/2006/relationships"><Relationship Id="rId3" Target="../media/image21.jpeg" Type="http://schemas.openxmlformats.org/officeDocument/2006/relationships/image"/><Relationship Id="rId2" Target="../media/image20.jpeg" Type="http://schemas.openxmlformats.org/officeDocument/2006/relationships/image"/><Relationship Id="rId1" Target="../slideLayouts/slideLayout1.xml" Type="http://schemas.openxmlformats.org/officeDocument/2006/relationships/slideLayout"/><Relationship Id="rId4" Target="../media/image22.jpeg" Type="http://schemas.openxmlformats.org/officeDocument/2006/relationships/image"/></Relationships>
</file>

<file path=ppt/slides/_rels/slide9.xml.rels><?xml version="1.0" encoding="UTF-8" standalone="yes" ?><Relationships xmlns="http://schemas.openxmlformats.org/package/2006/relationships"><Relationship Id="rId2" Target="../media/image23.jpeg" Type="http://schemas.openxmlformats.org/officeDocument/2006/relationships/image"/><Relationship Id="rId1" Target="../slideLayouts/slideLayout1.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0" y="46001"/>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dirty="0" smtClean="0">
                <a:ln w="11430"/>
                <a:solidFill>
                  <a:schemeClr val="bg1"/>
                </a:solidFill>
                <a:effectLst>
                  <a:outerShdw blurRad="50800" dist="39000" dir="5460000" algn="tl">
                    <a:srgbClr val="000000">
                      <a:alpha val="38000"/>
                    </a:srgbClr>
                  </a:outerShdw>
                </a:effectLst>
                <a:latin typeface="Arial" pitchFamily="34" charset="0"/>
                <a:cs typeface="Arial" pitchFamily="34" charset="0"/>
              </a:rPr>
              <a:t>Познавательная виртуальная экскурсия </a:t>
            </a:r>
          </a:p>
          <a:p>
            <a:pPr algn="ctr"/>
            <a:r>
              <a:rPr lang="ru-RU" sz="2800" b="1" dirty="0" smtClean="0">
                <a:ln w="11430"/>
                <a:solidFill>
                  <a:schemeClr val="bg1"/>
                </a:solidFill>
                <a:effectLst>
                  <a:outerShdw blurRad="50800" dist="39000" dir="5460000" algn="tl">
                    <a:srgbClr val="000000">
                      <a:alpha val="38000"/>
                    </a:srgbClr>
                  </a:outerShdw>
                </a:effectLst>
                <a:latin typeface="Arial" pitchFamily="34" charset="0"/>
                <a:cs typeface="Arial" pitchFamily="34" charset="0"/>
              </a:rPr>
              <a:t>из серии «Путешествуем из дома…»</a:t>
            </a:r>
            <a:endParaRPr lang="ru-RU" sz="2800" b="1" dirty="0">
              <a:ln w="11430"/>
              <a:solidFill>
                <a:schemeClr val="bg1"/>
              </a:solidFill>
              <a:effectLst>
                <a:outerShdw blurRad="50800" dist="39000" dir="5460000" algn="tl">
                  <a:srgbClr val="000000">
                    <a:alpha val="38000"/>
                  </a:srgbClr>
                </a:outerShdw>
              </a:effectLst>
              <a:latin typeface="Arial" pitchFamily="34" charset="0"/>
              <a:cs typeface="Arial" pitchFamily="34" charset="0"/>
            </a:endParaRPr>
          </a:p>
        </p:txBody>
      </p:sp>
      <p:pic>
        <p:nvPicPr>
          <p:cNvPr id="1026" name="Picture 2" descr="C:\Users\полярис\Documents\Мои ДОКУМЕНТЫ\Картинки\анимашки\86310181_i263.gif"/>
          <p:cNvPicPr>
            <a:picLocks noChangeAspect="1" noChangeArrowheads="1" noCrop="1"/>
          </p:cNvPicPr>
          <p:nvPr/>
        </p:nvPicPr>
        <p:blipFill>
          <a:blip r:embed="rId4"/>
          <a:srcRect/>
          <a:stretch>
            <a:fillRect/>
          </a:stretch>
        </p:blipFill>
        <p:spPr bwMode="auto">
          <a:xfrm>
            <a:off x="1571604" y="1071546"/>
            <a:ext cx="6072230" cy="4968188"/>
          </a:xfrm>
          <a:prstGeom prst="rect">
            <a:avLst/>
          </a:prstGeom>
          <a:noFill/>
        </p:spPr>
      </p:pic>
      <p:sp>
        <p:nvSpPr>
          <p:cNvPr id="15" name="TextBox 14"/>
          <p:cNvSpPr txBox="1"/>
          <p:nvPr/>
        </p:nvSpPr>
        <p:spPr>
          <a:xfrm>
            <a:off x="0" y="6078700"/>
            <a:ext cx="885828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ru-RU" sz="2000" b="1" dirty="0" smtClean="0">
                <a:ln w="11430"/>
                <a:solidFill>
                  <a:schemeClr val="bg1"/>
                </a:solidFill>
                <a:effectLst>
                  <a:outerShdw blurRad="50800" dist="39000" dir="5460000" algn="tl">
                    <a:srgbClr val="000000">
                      <a:alpha val="38000"/>
                    </a:srgbClr>
                  </a:outerShdw>
                </a:effectLst>
                <a:latin typeface="Arial" pitchFamily="34" charset="0"/>
                <a:cs typeface="Arial" pitchFamily="34" charset="0"/>
              </a:rPr>
              <a:t>Подготовлено педагогом МБОУ ДО ДЮЦ </a:t>
            </a:r>
          </a:p>
          <a:p>
            <a:pPr algn="r"/>
            <a:r>
              <a:rPr lang="ru-RU" sz="2000" b="1" dirty="0" smtClean="0">
                <a:ln w="11430"/>
                <a:solidFill>
                  <a:schemeClr val="bg1"/>
                </a:solidFill>
                <a:effectLst>
                  <a:outerShdw blurRad="50800" dist="39000" dir="5460000" algn="tl">
                    <a:srgbClr val="000000">
                      <a:alpha val="38000"/>
                    </a:srgbClr>
                  </a:outerShdw>
                </a:effectLst>
                <a:latin typeface="Arial" pitchFamily="34" charset="0"/>
                <a:cs typeface="Arial" pitchFamily="34" charset="0"/>
              </a:rPr>
              <a:t>Дмитриевой Л.Н.</a:t>
            </a:r>
            <a:endParaRPr lang="ru-RU" sz="2000" b="1" dirty="0">
              <a:ln w="11430"/>
              <a:solidFill>
                <a:schemeClr val="bg1"/>
              </a:solidFill>
              <a:effectLst>
                <a:outerShdw blurRad="50800" dist="39000" dir="5460000" algn="tl">
                  <a:srgbClr val="000000">
                    <a:alpha val="38000"/>
                  </a:srgbClr>
                </a:outerShdw>
              </a:effectLst>
              <a:latin typeface="Arial" pitchFamily="34" charset="0"/>
              <a:cs typeface="Arial" pitchFamily="34" charset="0"/>
            </a:endParaRPr>
          </a:p>
        </p:txBody>
      </p:sp>
      <p:sp>
        <p:nvSpPr>
          <p:cNvPr id="21" name="Прямоугольник 20"/>
          <p:cNvSpPr/>
          <p:nvPr/>
        </p:nvSpPr>
        <p:spPr>
          <a:xfrm>
            <a:off x="5929322" y="5786454"/>
            <a:ext cx="1714512" cy="214314"/>
          </a:xfrm>
          <a:prstGeom prst="rect">
            <a:avLst/>
          </a:prstGeom>
          <a:solidFill>
            <a:srgbClr val="3417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2" descr="C:\Users\полярис\Documents\Мои ДОКУМЕНТЫ\Картинки\картинки Море\27799706_27478493_4f24cbcc882c.gif"/>
          <p:cNvPicPr>
            <a:picLocks noChangeAspect="1" noChangeArrowheads="1" noCrop="1"/>
          </p:cNvPicPr>
          <p:nvPr/>
        </p:nvPicPr>
        <p:blipFill>
          <a:blip r:embed="rId5"/>
          <a:srcRect/>
          <a:stretch>
            <a:fillRect/>
          </a:stretch>
        </p:blipFill>
        <p:spPr bwMode="auto">
          <a:xfrm>
            <a:off x="2786051" y="1746244"/>
            <a:ext cx="3521878" cy="3325830"/>
          </a:xfrm>
          <a:prstGeom prst="rect">
            <a:avLst/>
          </a:prstGeom>
          <a:noFill/>
        </p:spPr>
      </p:pic>
    </p:spTree>
  </p:cSld>
  <p:clrMapOvr>
    <a:masterClrMapping/>
  </p:clrMapOvr>
  <p:transition spd="med" advTm="7000">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cstate="email"/>
          <a:srcRect/>
          <a:stretch>
            <a:fillRect/>
          </a:stretch>
        </p:blipFill>
        <p:spPr bwMode="auto">
          <a:xfrm>
            <a:off x="4643438" y="71414"/>
            <a:ext cx="4482091" cy="3000396"/>
          </a:xfrm>
          <a:prstGeom prst="rect">
            <a:avLst/>
          </a:prstGeom>
          <a:noFill/>
          <a:ln w="9525">
            <a:noFill/>
            <a:miter lim="800000"/>
            <a:headEnd/>
            <a:tailEnd/>
          </a:ln>
        </p:spPr>
      </p:pic>
      <p:sp>
        <p:nvSpPr>
          <p:cNvPr id="5" name="Прямоугольник 4"/>
          <p:cNvSpPr/>
          <p:nvPr/>
        </p:nvSpPr>
        <p:spPr>
          <a:xfrm>
            <a:off x="0" y="357166"/>
            <a:ext cx="4643438" cy="2031325"/>
          </a:xfrm>
          <a:prstGeom prst="rect">
            <a:avLst/>
          </a:prstGeom>
        </p:spPr>
        <p:txBody>
          <a:bodyPr wrap="square">
            <a:spAutoFit/>
          </a:bodyPr>
          <a:lstStyle/>
          <a:p>
            <a:pPr algn="just"/>
            <a:r>
              <a:rPr lang="ru-RU" b="1" dirty="0" err="1" smtClean="0">
                <a:latin typeface="Arial" pitchFamily="34" charset="0"/>
                <a:cs typeface="Arial" pitchFamily="34" charset="0"/>
              </a:rPr>
              <a:t>Плитвицкие</a:t>
            </a:r>
            <a:r>
              <a:rPr lang="ru-RU" b="1" dirty="0" smtClean="0">
                <a:latin typeface="Arial" pitchFamily="34" charset="0"/>
                <a:cs typeface="Arial" pitchFamily="34" charset="0"/>
              </a:rPr>
              <a:t> озёра</a:t>
            </a:r>
            <a:r>
              <a:rPr lang="ru-RU" dirty="0" smtClean="0">
                <a:latin typeface="Arial" pitchFamily="34" charset="0"/>
                <a:cs typeface="Arial" pitchFamily="34" charset="0"/>
              </a:rPr>
              <a:t> - национальный парк в Хорватии. Он включает в себя </a:t>
            </a:r>
            <a:r>
              <a:rPr lang="ru-RU" dirty="0" err="1" smtClean="0">
                <a:latin typeface="Arial" pitchFamily="34" charset="0"/>
                <a:cs typeface="Arial" pitchFamily="34" charset="0"/>
              </a:rPr>
              <a:t>каскаднорасположенные</a:t>
            </a:r>
            <a:r>
              <a:rPr lang="ru-RU" dirty="0" smtClean="0">
                <a:latin typeface="Arial" pitchFamily="34" charset="0"/>
                <a:cs typeface="Arial" pitchFamily="34" charset="0"/>
              </a:rPr>
              <a:t> озера, водопады, пещеры, уникальные буковый и хвойный лес, сохранившейся с древнейших времен и обладающий способностью </a:t>
            </a:r>
            <a:r>
              <a:rPr lang="ru-RU" dirty="0" err="1" smtClean="0">
                <a:latin typeface="Arial" pitchFamily="34" charset="0"/>
                <a:cs typeface="Arial" pitchFamily="34" charset="0"/>
              </a:rPr>
              <a:t>самовосстанавливаться</a:t>
            </a:r>
            <a:r>
              <a:rPr lang="ru-RU" dirty="0" smtClean="0">
                <a:latin typeface="Arial" pitchFamily="34" charset="0"/>
                <a:cs typeface="Arial" pitchFamily="34" charset="0"/>
              </a:rPr>
              <a:t>. </a:t>
            </a:r>
          </a:p>
        </p:txBody>
      </p:sp>
      <p:sp>
        <p:nvSpPr>
          <p:cNvPr id="7" name="Rectangle 1"/>
          <p:cNvSpPr>
            <a:spLocks noChangeArrowheads="1"/>
          </p:cNvSpPr>
          <p:nvPr/>
        </p:nvSpPr>
        <p:spPr bwMode="auto">
          <a:xfrm>
            <a:off x="0" y="-24"/>
            <a:ext cx="287469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00B0F0"/>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Плитвице</a:t>
            </a:r>
            <a:r>
              <a:rPr kumimoji="0" lang="ru-RU" sz="2400" b="1" i="0" u="none" strike="noStrike" cap="none" normalizeH="0" baseline="0" dirty="0" smtClean="0">
                <a:ln>
                  <a:noFill/>
                </a:ln>
                <a:solidFill>
                  <a:srgbClr val="00B0F0"/>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 Хорватия</a:t>
            </a:r>
            <a:endParaRPr kumimoji="0" lang="ru-RU" sz="1800" b="0" i="0" u="none" strike="noStrike" cap="none" normalizeH="0" baseline="0" dirty="0" smtClean="0">
              <a:ln>
                <a:noFill/>
              </a:ln>
              <a:solidFill>
                <a:srgbClr val="00B0F0"/>
              </a:solidFill>
              <a:effectLst>
                <a:outerShdw blurRad="38100" dist="38100" dir="2700000" algn="tl">
                  <a:srgbClr val="000000">
                    <a:alpha val="43137"/>
                  </a:srgbClr>
                </a:outerShdw>
              </a:effectLst>
              <a:latin typeface="Arial" pitchFamily="34" charset="0"/>
            </a:endParaRPr>
          </a:p>
        </p:txBody>
      </p:sp>
      <p:sp>
        <p:nvSpPr>
          <p:cNvPr id="8" name="Прямоугольник 7"/>
          <p:cNvSpPr/>
          <p:nvPr/>
        </p:nvSpPr>
        <p:spPr>
          <a:xfrm>
            <a:off x="4071934" y="3361513"/>
            <a:ext cx="4857784" cy="3139321"/>
          </a:xfrm>
          <a:prstGeom prst="rect">
            <a:avLst/>
          </a:prstGeom>
        </p:spPr>
        <p:txBody>
          <a:bodyPr wrap="square">
            <a:spAutoFit/>
          </a:bodyPr>
          <a:lstStyle/>
          <a:p>
            <a:pPr algn="just"/>
            <a:r>
              <a:rPr lang="ru-RU" b="1" dirty="0" err="1" smtClean="0">
                <a:latin typeface="Arial" pitchFamily="34" charset="0"/>
                <a:cs typeface="Arial" pitchFamily="34" charset="0"/>
              </a:rPr>
              <a:t>Плитвицкие</a:t>
            </a:r>
            <a:r>
              <a:rPr lang="ru-RU" b="1" dirty="0" smtClean="0">
                <a:latin typeface="Arial" pitchFamily="34" charset="0"/>
                <a:cs typeface="Arial" pitchFamily="34" charset="0"/>
              </a:rPr>
              <a:t> озера</a:t>
            </a:r>
            <a:r>
              <a:rPr lang="ru-RU" dirty="0" smtClean="0">
                <a:latin typeface="Arial" pitchFamily="34" charset="0"/>
                <a:cs typeface="Arial" pitchFamily="34" charset="0"/>
              </a:rPr>
              <a:t> — одно из немногих мест на нашей планете, где каждый год рождаются новые водопады, что связано с известняковым происхождением местных гор. Упавшие в воду листва и сучья быстро покрываются кальцефилами (так называемые «меловые растения»), которые, отмирая, каменеют и образуют твердые отложения перекрывающие реки. Вода, постепенно размывая подобные «дамбы», образует новые водопады.</a:t>
            </a:r>
          </a:p>
        </p:txBody>
      </p:sp>
      <p:pic>
        <p:nvPicPr>
          <p:cNvPr id="9" name="Picture 1"/>
          <p:cNvPicPr>
            <a:picLocks noChangeAspect="1" noChangeArrowheads="1"/>
          </p:cNvPicPr>
          <p:nvPr/>
        </p:nvPicPr>
        <p:blipFill>
          <a:blip r:embed="rId3" cstate="email"/>
          <a:srcRect/>
          <a:stretch>
            <a:fillRect/>
          </a:stretch>
        </p:blipFill>
        <p:spPr bwMode="auto">
          <a:xfrm>
            <a:off x="285752" y="2419791"/>
            <a:ext cx="3643306" cy="4438209"/>
          </a:xfrm>
          <a:prstGeom prst="rect">
            <a:avLst/>
          </a:prstGeom>
          <a:noFill/>
          <a:ln w="9525">
            <a:noFill/>
            <a:miter lim="800000"/>
            <a:headEnd/>
            <a:tailEnd/>
          </a:ln>
          <a:effectLst/>
        </p:spPr>
      </p:pic>
    </p:spTree>
  </p:cSld>
  <p:clrMapOvr>
    <a:masterClrMapping/>
  </p:clrMapOvr>
  <p:transition advTm="3400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l="11135" t="32016" r="44782" b="24796"/>
          <a:stretch>
            <a:fillRect/>
          </a:stretch>
        </p:blipFill>
        <p:spPr bwMode="auto">
          <a:xfrm>
            <a:off x="71406" y="71414"/>
            <a:ext cx="5429288" cy="4255388"/>
          </a:xfrm>
          <a:prstGeom prst="rect">
            <a:avLst/>
          </a:prstGeom>
          <a:noFill/>
          <a:ln w="9525">
            <a:noFill/>
            <a:miter lim="800000"/>
            <a:headEnd/>
            <a:tailEnd/>
          </a:ln>
        </p:spPr>
      </p:pic>
      <p:sp>
        <p:nvSpPr>
          <p:cNvPr id="5" name="Прямоугольник 4"/>
          <p:cNvSpPr/>
          <p:nvPr/>
        </p:nvSpPr>
        <p:spPr>
          <a:xfrm>
            <a:off x="142844" y="4406824"/>
            <a:ext cx="5429288" cy="2308324"/>
          </a:xfrm>
          <a:prstGeom prst="rect">
            <a:avLst/>
          </a:prstGeom>
        </p:spPr>
        <p:txBody>
          <a:bodyPr wrap="square">
            <a:spAutoFit/>
          </a:bodyPr>
          <a:lstStyle/>
          <a:p>
            <a:pPr algn="just"/>
            <a:r>
              <a:rPr lang="ru-RU" dirty="0" smtClean="0">
                <a:latin typeface="Arial" pitchFamily="34" charset="0"/>
                <a:cs typeface="Arial" pitchFamily="34" charset="0"/>
              </a:rPr>
              <a:t>Озеро </a:t>
            </a:r>
            <a:r>
              <a:rPr lang="ru-RU" b="1" dirty="0" err="1" smtClean="0">
                <a:latin typeface="Arial" pitchFamily="34" charset="0"/>
                <a:cs typeface="Arial" pitchFamily="34" charset="0"/>
              </a:rPr>
              <a:t>Генераль</a:t>
            </a:r>
            <a:r>
              <a:rPr lang="ru-RU" b="1" dirty="0" smtClean="0">
                <a:latin typeface="Arial" pitchFamily="34" charset="0"/>
                <a:cs typeface="Arial" pitchFamily="34" charset="0"/>
              </a:rPr>
              <a:t> </a:t>
            </a:r>
            <a:r>
              <a:rPr lang="ru-RU" b="1" dirty="0" err="1" smtClean="0">
                <a:latin typeface="Arial" pitchFamily="34" charset="0"/>
                <a:cs typeface="Arial" pitchFamily="34" charset="0"/>
              </a:rPr>
              <a:t>Каррера</a:t>
            </a:r>
            <a:r>
              <a:rPr lang="ru-RU" b="1" dirty="0" smtClean="0">
                <a:latin typeface="Arial" pitchFamily="34" charset="0"/>
                <a:cs typeface="Arial" pitchFamily="34" charset="0"/>
              </a:rPr>
              <a:t> </a:t>
            </a:r>
            <a:r>
              <a:rPr lang="ru-RU" dirty="0" smtClean="0">
                <a:latin typeface="Arial" pitchFamily="34" charset="0"/>
                <a:cs typeface="Arial" pitchFamily="34" charset="0"/>
              </a:rPr>
              <a:t>является вторым по величине озером в Южной Америке. Озеро расположенное в </a:t>
            </a:r>
            <a:r>
              <a:rPr lang="ru-RU" dirty="0" err="1" smtClean="0">
                <a:latin typeface="Arial" pitchFamily="34" charset="0"/>
                <a:cs typeface="Arial" pitchFamily="34" charset="0"/>
              </a:rPr>
              <a:t>Патагонии</a:t>
            </a:r>
            <a:r>
              <a:rPr lang="ru-RU" dirty="0" smtClean="0">
                <a:latin typeface="Arial" pitchFamily="34" charset="0"/>
                <a:cs typeface="Arial" pitchFamily="34" charset="0"/>
              </a:rPr>
              <a:t>, окружено удивительной изумрудной растительностью, потрясающе красивыми пещерами, мраморными образованиями, скульптурами. Человек хоть раз побывавший в этих местах никогда не сможет забыть увиденных  красот, чистую, </a:t>
            </a:r>
            <a:r>
              <a:rPr lang="ru-RU" dirty="0" err="1" smtClean="0">
                <a:latin typeface="Arial" pitchFamily="34" charset="0"/>
                <a:cs typeface="Arial" pitchFamily="34" charset="0"/>
              </a:rPr>
              <a:t>голубую</a:t>
            </a:r>
            <a:r>
              <a:rPr lang="ru-RU" dirty="0" smtClean="0">
                <a:latin typeface="Arial" pitchFamily="34" charset="0"/>
                <a:cs typeface="Arial" pitchFamily="34" charset="0"/>
              </a:rPr>
              <a:t> воду.</a:t>
            </a:r>
            <a:endParaRPr lang="ru-RU" dirty="0" smtClean="0"/>
          </a:p>
        </p:txBody>
      </p:sp>
      <p:pic>
        <p:nvPicPr>
          <p:cNvPr id="30722" name="Picture 2"/>
          <p:cNvPicPr>
            <a:picLocks noChangeAspect="1" noChangeArrowheads="1"/>
          </p:cNvPicPr>
          <p:nvPr/>
        </p:nvPicPr>
        <p:blipFill>
          <a:blip r:embed="rId3" cstate="email"/>
          <a:srcRect/>
          <a:stretch>
            <a:fillRect/>
          </a:stretch>
        </p:blipFill>
        <p:spPr bwMode="auto">
          <a:xfrm>
            <a:off x="5786446" y="71414"/>
            <a:ext cx="3286148" cy="2226101"/>
          </a:xfrm>
          <a:prstGeom prst="rect">
            <a:avLst/>
          </a:prstGeom>
          <a:noFill/>
          <a:ln w="9525">
            <a:noFill/>
            <a:miter lim="800000"/>
            <a:headEnd/>
            <a:tailEnd/>
          </a:ln>
          <a:effectLst/>
        </p:spPr>
      </p:pic>
      <p:pic>
        <p:nvPicPr>
          <p:cNvPr id="30723" name="Picture 3"/>
          <p:cNvPicPr>
            <a:picLocks noChangeAspect="1" noChangeArrowheads="1"/>
          </p:cNvPicPr>
          <p:nvPr/>
        </p:nvPicPr>
        <p:blipFill>
          <a:blip r:embed="rId4" cstate="email"/>
          <a:srcRect/>
          <a:stretch>
            <a:fillRect/>
          </a:stretch>
        </p:blipFill>
        <p:spPr bwMode="auto">
          <a:xfrm>
            <a:off x="5786446" y="2357430"/>
            <a:ext cx="3286147" cy="2164691"/>
          </a:xfrm>
          <a:prstGeom prst="rect">
            <a:avLst/>
          </a:prstGeom>
          <a:noFill/>
          <a:ln w="9525">
            <a:noFill/>
            <a:miter lim="800000"/>
            <a:headEnd/>
            <a:tailEnd/>
          </a:ln>
          <a:effectLst/>
        </p:spPr>
      </p:pic>
      <p:pic>
        <p:nvPicPr>
          <p:cNvPr id="30724" name="Picture 4"/>
          <p:cNvPicPr>
            <a:picLocks noChangeAspect="1" noChangeArrowheads="1"/>
          </p:cNvPicPr>
          <p:nvPr/>
        </p:nvPicPr>
        <p:blipFill>
          <a:blip r:embed="rId5" cstate="email"/>
          <a:srcRect/>
          <a:stretch>
            <a:fillRect/>
          </a:stretch>
        </p:blipFill>
        <p:spPr bwMode="auto">
          <a:xfrm>
            <a:off x="5777103" y="4572008"/>
            <a:ext cx="3295492" cy="2214578"/>
          </a:xfrm>
          <a:prstGeom prst="rect">
            <a:avLst/>
          </a:prstGeom>
          <a:noFill/>
          <a:ln w="9525">
            <a:noFill/>
            <a:miter lim="800000"/>
            <a:headEnd/>
            <a:tailEnd/>
          </a:ln>
          <a:effectLst/>
        </p:spPr>
      </p:pic>
      <p:sp>
        <p:nvSpPr>
          <p:cNvPr id="1025" name="Rectangle 1"/>
          <p:cNvSpPr>
            <a:spLocks noChangeArrowheads="1"/>
          </p:cNvSpPr>
          <p:nvPr/>
        </p:nvSpPr>
        <p:spPr bwMode="auto">
          <a:xfrm>
            <a:off x="1214414" y="3357562"/>
            <a:ext cx="374904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Озеро </a:t>
            </a:r>
            <a:r>
              <a:rPr kumimoji="0" lang="ru-RU" sz="2400" b="1" i="0" u="none" strike="noStrike" cap="none" normalizeH="0" baseline="0" dirty="0" err="1" smtClean="0">
                <a:ln>
                  <a:noFill/>
                </a:ln>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Карерра</a:t>
            </a:r>
            <a:r>
              <a:rPr kumimoji="0" lang="ru-RU"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 Аргентина</a:t>
            </a:r>
            <a:endParaRPr kumimoji="0" lang="ru-RU" sz="18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ndParaRPr>
          </a:p>
        </p:txBody>
      </p:sp>
    </p:spTree>
  </p:cSld>
  <p:clrMapOvr>
    <a:masterClrMapping/>
  </p:clrMapOvr>
  <p:transition advTm="1900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77210"/>
            <a:ext cx="3214678" cy="6186309"/>
          </a:xfrm>
          <a:prstGeom prst="rect">
            <a:avLst/>
          </a:prstGeom>
        </p:spPr>
        <p:txBody>
          <a:bodyPr wrap="square">
            <a:spAutoFit/>
          </a:bodyPr>
          <a:lstStyle/>
          <a:p>
            <a:pPr algn="ctr"/>
            <a:r>
              <a:rPr lang="ru-RU" dirty="0" smtClean="0">
                <a:latin typeface="Arial" pitchFamily="34" charset="0"/>
                <a:cs typeface="Arial" pitchFamily="34" charset="0"/>
              </a:rPr>
              <a:t>Крупнейшая соляная поверхность в мире, свыше 12 тысяч квадратных километров, находится в Боливии. Это одно из самых странных и необычных мест на нашей планете. Это также самые высокие соляные поверхности в мире, которые возвышаются на 3700 метров над уровнем моря. Соляная поверхность становится зеркальной и в ней отражается небо Считается, что соляная поверхность содержит до десяти миллиардов тонн соли. </a:t>
            </a:r>
          </a:p>
          <a:p>
            <a:pPr algn="ctr"/>
            <a:r>
              <a:rPr lang="ru-RU" dirty="0" err="1" smtClean="0">
                <a:latin typeface="Arial" pitchFamily="34" charset="0"/>
                <a:cs typeface="Arial" pitchFamily="34" charset="0"/>
              </a:rPr>
              <a:t>Салар</a:t>
            </a:r>
            <a:r>
              <a:rPr lang="ru-RU" dirty="0" smtClean="0">
                <a:latin typeface="Arial" pitchFamily="34" charset="0"/>
                <a:cs typeface="Arial" pitchFamily="34" charset="0"/>
              </a:rPr>
              <a:t> де </a:t>
            </a:r>
            <a:r>
              <a:rPr lang="ru-RU" dirty="0" err="1" smtClean="0">
                <a:latin typeface="Arial" pitchFamily="34" charset="0"/>
                <a:cs typeface="Arial" pitchFamily="34" charset="0"/>
              </a:rPr>
              <a:t>Уюни</a:t>
            </a:r>
            <a:r>
              <a:rPr lang="ru-RU" dirty="0" smtClean="0">
                <a:latin typeface="Arial" pitchFamily="34" charset="0"/>
                <a:cs typeface="Arial" pitchFamily="34" charset="0"/>
              </a:rPr>
              <a:t> – это все, что осталось от доисторического озера. </a:t>
            </a:r>
          </a:p>
        </p:txBody>
      </p:sp>
      <p:pic>
        <p:nvPicPr>
          <p:cNvPr id="3074" name="Picture 2"/>
          <p:cNvPicPr>
            <a:picLocks noChangeAspect="1" noChangeArrowheads="1"/>
          </p:cNvPicPr>
          <p:nvPr/>
        </p:nvPicPr>
        <p:blipFill>
          <a:blip r:embed="rId2" cstate="email"/>
          <a:srcRect/>
          <a:stretch>
            <a:fillRect/>
          </a:stretch>
        </p:blipFill>
        <p:spPr bwMode="auto">
          <a:xfrm>
            <a:off x="3214678" y="-24"/>
            <a:ext cx="5929354" cy="3859674"/>
          </a:xfrm>
          <a:prstGeom prst="rect">
            <a:avLst/>
          </a:prstGeom>
          <a:noFill/>
          <a:ln w="9525">
            <a:noFill/>
            <a:miter lim="800000"/>
            <a:headEnd/>
            <a:tailEnd/>
          </a:ln>
          <a:effectLst/>
        </p:spPr>
      </p:pic>
      <p:sp>
        <p:nvSpPr>
          <p:cNvPr id="1025" name="Rectangle 1"/>
          <p:cNvSpPr>
            <a:spLocks noChangeArrowheads="1"/>
          </p:cNvSpPr>
          <p:nvPr/>
        </p:nvSpPr>
        <p:spPr bwMode="auto">
          <a:xfrm>
            <a:off x="3000364" y="-24"/>
            <a:ext cx="614363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Соляная пустыня </a:t>
            </a:r>
            <a:r>
              <a:rPr kumimoji="0" lang="en-US" sz="2400" b="1" i="0" u="none" strike="noStrike" cap="none" normalizeH="0" baseline="0" dirty="0" err="1" smtClean="0">
                <a:ln>
                  <a:noFill/>
                </a:ln>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Salar</a:t>
            </a:r>
            <a:r>
              <a:rPr kumimoji="0" lang="en-US"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 De </a:t>
            </a:r>
            <a:r>
              <a:rPr kumimoji="0" lang="en-US" sz="2400" b="1" i="0" u="none" strike="noStrike" cap="none" normalizeH="0" baseline="0" dirty="0" err="1" smtClean="0">
                <a:ln>
                  <a:noFill/>
                </a:ln>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Yuyni</a:t>
            </a:r>
            <a:r>
              <a:rPr kumimoji="0" lang="ru-RU"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 Боливия</a:t>
            </a:r>
            <a:endParaRPr kumimoji="0" lang="ru-RU" sz="18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ndParaRPr>
          </a:p>
        </p:txBody>
      </p:sp>
      <p:pic>
        <p:nvPicPr>
          <p:cNvPr id="9" name="Picture 3"/>
          <p:cNvPicPr>
            <a:picLocks noChangeAspect="1" noChangeArrowheads="1"/>
          </p:cNvPicPr>
          <p:nvPr/>
        </p:nvPicPr>
        <p:blipFill>
          <a:blip r:embed="rId3" cstate="email"/>
          <a:srcRect/>
          <a:stretch>
            <a:fillRect/>
          </a:stretch>
        </p:blipFill>
        <p:spPr bwMode="auto">
          <a:xfrm>
            <a:off x="3214678" y="2889915"/>
            <a:ext cx="5929322" cy="3968085"/>
          </a:xfrm>
          <a:prstGeom prst="rect">
            <a:avLst/>
          </a:prstGeom>
          <a:noFill/>
          <a:ln w="9525">
            <a:noFill/>
            <a:miter lim="800000"/>
            <a:headEnd/>
            <a:tailEnd/>
          </a:ln>
          <a:effectLst/>
        </p:spPr>
      </p:pic>
      <p:pic>
        <p:nvPicPr>
          <p:cNvPr id="7" name="Picture 4"/>
          <p:cNvPicPr>
            <a:picLocks noChangeAspect="1" noChangeArrowheads="1"/>
          </p:cNvPicPr>
          <p:nvPr/>
        </p:nvPicPr>
        <p:blipFill>
          <a:blip r:embed="rId4" cstate="email"/>
          <a:srcRect/>
          <a:stretch>
            <a:fillRect/>
          </a:stretch>
        </p:blipFill>
        <p:spPr bwMode="auto">
          <a:xfrm rot="21280648">
            <a:off x="3786182" y="4000504"/>
            <a:ext cx="2842941" cy="21431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23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полярис\Documents\Мои ДОКУМЕНТЫ\Картинки\узор-88.jpg"/>
          <p:cNvPicPr>
            <a:picLocks noChangeAspect="1" noChangeArrowheads="1"/>
          </p:cNvPicPr>
          <p:nvPr/>
        </p:nvPicPr>
        <p:blipFill>
          <a:blip r:embed="rId2" cstate="email">
            <a:lum bright="30000"/>
          </a:blip>
          <a:srcRect/>
          <a:stretch>
            <a:fillRect/>
          </a:stretch>
        </p:blipFill>
        <p:spPr bwMode="auto">
          <a:xfrm flipH="1">
            <a:off x="-1" y="1071578"/>
            <a:ext cx="5000603" cy="5000604"/>
          </a:xfrm>
          <a:prstGeom prst="rect">
            <a:avLst/>
          </a:prstGeom>
          <a:noFill/>
        </p:spPr>
      </p:pic>
      <p:pic>
        <p:nvPicPr>
          <p:cNvPr id="7" name="Picture 2" descr="C:\Users\полярис\Documents\Мои ДОКУМЕНТЫ\Картинки\узор-88.jpg"/>
          <p:cNvPicPr>
            <a:picLocks noChangeAspect="1" noChangeArrowheads="1"/>
          </p:cNvPicPr>
          <p:nvPr/>
        </p:nvPicPr>
        <p:blipFill>
          <a:blip r:embed="rId3" cstate="email">
            <a:lum bright="30000"/>
          </a:blip>
          <a:srcRect/>
          <a:stretch>
            <a:fillRect/>
          </a:stretch>
        </p:blipFill>
        <p:spPr bwMode="auto">
          <a:xfrm>
            <a:off x="4143340" y="1071546"/>
            <a:ext cx="5000659" cy="5000660"/>
          </a:xfrm>
          <a:prstGeom prst="rect">
            <a:avLst/>
          </a:prstGeom>
          <a:noFill/>
        </p:spPr>
      </p:pic>
      <p:sp>
        <p:nvSpPr>
          <p:cNvPr id="8" name="Прямоугольник 7"/>
          <p:cNvSpPr/>
          <p:nvPr/>
        </p:nvSpPr>
        <p:spPr>
          <a:xfrm>
            <a:off x="0" y="2071678"/>
            <a:ext cx="9144000"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 красивых </a:t>
            </a:r>
          </a:p>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мест природы </a:t>
            </a:r>
          </a:p>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 планете</a:t>
            </a: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Овал 8"/>
          <p:cNvSpPr/>
          <p:nvPr/>
        </p:nvSpPr>
        <p:spPr>
          <a:xfrm>
            <a:off x="0" y="5786454"/>
            <a:ext cx="571472" cy="500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8572528" y="5786454"/>
            <a:ext cx="571472" cy="500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5143512"/>
            <a:ext cx="9144000" cy="1477328"/>
          </a:xfrm>
          <a:prstGeom prst="rect">
            <a:avLst/>
          </a:prstGeom>
        </p:spPr>
        <p:txBody>
          <a:bodyPr wrap="square">
            <a:spAutoFit/>
          </a:bodyPr>
          <a:lstStyle/>
          <a:p>
            <a:pPr algn="ctr"/>
            <a:r>
              <a:rPr lang="ru-RU" dirty="0" smtClean="0">
                <a:latin typeface="Arial" pitchFamily="34" charset="0"/>
                <a:cs typeface="Arial" pitchFamily="34" charset="0"/>
              </a:rPr>
              <a:t>В мире огромное количество красивых мест, на которые Вы должны обязательно посмотреть. Большинство этих</a:t>
            </a:r>
            <a:r>
              <a:rPr lang="ru-RU" b="1" dirty="0" smtClean="0">
                <a:latin typeface="Arial" pitchFamily="34" charset="0"/>
                <a:cs typeface="Arial" pitchFamily="34" charset="0"/>
              </a:rPr>
              <a:t> чудес света</a:t>
            </a:r>
            <a:r>
              <a:rPr lang="ru-RU" dirty="0" smtClean="0">
                <a:latin typeface="Arial" pitchFamily="34" charset="0"/>
                <a:cs typeface="Arial" pitchFamily="34" charset="0"/>
              </a:rPr>
              <a:t> созданы природой.</a:t>
            </a:r>
          </a:p>
          <a:p>
            <a:pPr algn="ctr"/>
            <a:r>
              <a:rPr lang="ru-RU" dirty="0" smtClean="0">
                <a:latin typeface="Arial" pitchFamily="34" charset="0"/>
                <a:cs typeface="Arial" pitchFamily="34" charset="0"/>
              </a:rPr>
              <a:t>Природа создала их столько, </a:t>
            </a:r>
          </a:p>
          <a:p>
            <a:pPr algn="ctr"/>
            <a:r>
              <a:rPr lang="ru-RU" dirty="0" smtClean="0">
                <a:latin typeface="Arial" pitchFamily="34" charset="0"/>
                <a:cs typeface="Arial" pitchFamily="34" charset="0"/>
              </a:rPr>
              <a:t>что побывать везде за всю свою жизнь практически невозможно.</a:t>
            </a:r>
          </a:p>
          <a:p>
            <a:pPr algn="ctr"/>
            <a:r>
              <a:rPr lang="ru-RU" dirty="0" smtClean="0">
                <a:latin typeface="Arial" pitchFamily="34" charset="0"/>
                <a:cs typeface="Arial" pitchFamily="34" charset="0"/>
              </a:rPr>
              <a:t>В этой подборке </a:t>
            </a:r>
            <a:r>
              <a:rPr lang="ru-RU" b="1" dirty="0" smtClean="0">
                <a:latin typeface="Arial" pitchFamily="34" charset="0"/>
                <a:cs typeface="Arial" pitchFamily="34" charset="0"/>
              </a:rPr>
              <a:t>самые красивые природные места мира</a:t>
            </a:r>
            <a:r>
              <a:rPr lang="ru-RU" dirty="0" smtClean="0">
                <a:latin typeface="Arial" pitchFamily="34" charset="0"/>
                <a:cs typeface="Arial" pitchFamily="34" charset="0"/>
              </a:rPr>
              <a:t>.</a:t>
            </a:r>
            <a:endParaRPr lang="ru-RU" dirty="0">
              <a:latin typeface="Arial" pitchFamily="34" charset="0"/>
              <a:cs typeface="Arial" pitchFamily="34" charset="0"/>
            </a:endParaRPr>
          </a:p>
        </p:txBody>
      </p:sp>
      <p:sp>
        <p:nvSpPr>
          <p:cNvPr id="3" name="Прямоугольник 2"/>
          <p:cNvSpPr/>
          <p:nvPr/>
        </p:nvSpPr>
        <p:spPr>
          <a:xfrm>
            <a:off x="285720" y="94284"/>
            <a:ext cx="8572560" cy="1477328"/>
          </a:xfrm>
          <a:prstGeom prst="rect">
            <a:avLst/>
          </a:prstGeom>
        </p:spPr>
        <p:txBody>
          <a:bodyPr wrap="square">
            <a:spAutoFit/>
          </a:bodyPr>
          <a:lstStyle/>
          <a:p>
            <a:pPr algn="ctr"/>
            <a:r>
              <a:rPr lang="ru-RU" b="1" dirty="0" smtClean="0">
                <a:latin typeface="Arial" pitchFamily="34" charset="0"/>
                <a:cs typeface="Arial" pitchFamily="34" charset="0"/>
              </a:rPr>
              <a:t>Природа создала столько удивительных мест на нашей планете, </a:t>
            </a:r>
          </a:p>
          <a:p>
            <a:pPr algn="ctr"/>
            <a:r>
              <a:rPr lang="ru-RU" dirty="0" smtClean="0">
                <a:latin typeface="Arial" pitchFamily="34" charset="0"/>
                <a:cs typeface="Arial" pitchFamily="34" charset="0"/>
              </a:rPr>
              <a:t>что не хватит целой жизни, чтобы увидеть их все.</a:t>
            </a:r>
            <a:br>
              <a:rPr lang="ru-RU" dirty="0" smtClean="0">
                <a:latin typeface="Arial" pitchFamily="34" charset="0"/>
                <a:cs typeface="Arial" pitchFamily="34" charset="0"/>
              </a:rPr>
            </a:br>
            <a:r>
              <a:rPr lang="ru-RU" dirty="0" smtClean="0">
                <a:latin typeface="Arial" pitchFamily="34" charset="0"/>
                <a:cs typeface="Arial" pitchFamily="34" charset="0"/>
              </a:rPr>
              <a:t>Да и как успеть их увидеть, если бюджет не безграничен, а отпуск маленький. Вот и приходится смотреть на захватывающие дух фотографии и мечтать, что вот однажды...</a:t>
            </a:r>
            <a:endParaRPr lang="ru-RU" dirty="0">
              <a:latin typeface="Arial" pitchFamily="34" charset="0"/>
              <a:cs typeface="Arial" pitchFamily="34" charset="0"/>
            </a:endParaRPr>
          </a:p>
        </p:txBody>
      </p:sp>
    </p:spTree>
  </p:cSld>
  <p:clrMapOvr>
    <a:masterClrMapping/>
  </p:clrMapOvr>
  <p:transition advTm="2500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cstate="email"/>
          <a:srcRect/>
          <a:stretch>
            <a:fillRect/>
          </a:stretch>
        </p:blipFill>
        <p:spPr bwMode="auto">
          <a:xfrm>
            <a:off x="5929322" y="1"/>
            <a:ext cx="3214710" cy="3693058"/>
          </a:xfrm>
          <a:prstGeom prst="rect">
            <a:avLst/>
          </a:prstGeom>
          <a:noFill/>
          <a:ln w="9525">
            <a:noFill/>
            <a:miter lim="800000"/>
            <a:headEnd/>
            <a:tailEnd/>
          </a:ln>
        </p:spPr>
      </p:pic>
      <p:sp>
        <p:nvSpPr>
          <p:cNvPr id="4" name="Прямоугольник 3"/>
          <p:cNvSpPr/>
          <p:nvPr/>
        </p:nvSpPr>
        <p:spPr>
          <a:xfrm>
            <a:off x="0" y="-24"/>
            <a:ext cx="5929322" cy="4247317"/>
          </a:xfrm>
          <a:prstGeom prst="rect">
            <a:avLst/>
          </a:prstGeom>
        </p:spPr>
        <p:txBody>
          <a:bodyPr wrap="square">
            <a:spAutoFit/>
          </a:bodyPr>
          <a:lstStyle/>
          <a:p>
            <a:pPr algn="just"/>
            <a:r>
              <a:rPr lang="ru-RU" b="1" dirty="0" err="1" smtClean="0">
                <a:latin typeface="Arial" pitchFamily="34" charset="0"/>
                <a:cs typeface="Arial" pitchFamily="34" charset="0"/>
              </a:rPr>
              <a:t>Исла́ндия</a:t>
            </a:r>
            <a:r>
              <a:rPr lang="ru-RU" b="1" dirty="0" smtClean="0">
                <a:latin typeface="Arial" pitchFamily="34" charset="0"/>
                <a:cs typeface="Arial" pitchFamily="34" charset="0"/>
              </a:rPr>
              <a:t> </a:t>
            </a:r>
            <a:r>
              <a:rPr lang="ru-RU" dirty="0" smtClean="0">
                <a:latin typeface="Arial" pitchFamily="34" charset="0"/>
                <a:cs typeface="Arial" pitchFamily="34" charset="0"/>
              </a:rPr>
              <a:t>— «страна льдов», — островное государство, расположенное в северной части Атлантического океана. Вопреки названию и наличию ледников, она отнюдь не арктическая страна. Погода здесь резко меняется. Исландская поговорка гласит: «Если вам не нравится погода, подождите пять минут, и станет ещё хуже». Тёмное время длится с середины ноября до конца января. В течение всего лета в Исландии «белые ночи». Исландия — это природные достопримечательности: вулкан </a:t>
            </a:r>
            <a:r>
              <a:rPr lang="ru-RU" dirty="0" err="1" smtClean="0">
                <a:latin typeface="Arial" pitchFamily="34" charset="0"/>
                <a:cs typeface="Arial" pitchFamily="34" charset="0"/>
              </a:rPr>
              <a:t>Хекла</a:t>
            </a:r>
            <a:r>
              <a:rPr lang="ru-RU" dirty="0" smtClean="0">
                <a:latin typeface="Arial" pitchFamily="34" charset="0"/>
                <a:cs typeface="Arial" pitchFamily="34" charset="0"/>
              </a:rPr>
              <a:t>, гейзеры и ледники. Изрезанное побережье Западных Фьордов — один из самых красивых районов страны. </a:t>
            </a:r>
          </a:p>
          <a:p>
            <a:pPr algn="just"/>
            <a:endParaRPr lang="ru-RU" dirty="0" smtClean="0">
              <a:latin typeface="Arial" pitchFamily="34" charset="0"/>
              <a:cs typeface="Arial" pitchFamily="34" charset="0"/>
            </a:endParaRPr>
          </a:p>
          <a:p>
            <a:pPr algn="just"/>
            <a:endParaRPr lang="ru-RU" dirty="0" smtClean="0">
              <a:latin typeface="Arial" pitchFamily="34" charset="0"/>
              <a:cs typeface="Arial" pitchFamily="34" charset="0"/>
            </a:endParaRPr>
          </a:p>
        </p:txBody>
      </p:sp>
      <p:sp>
        <p:nvSpPr>
          <p:cNvPr id="1025" name="Rectangle 1"/>
          <p:cNvSpPr>
            <a:spLocks noChangeArrowheads="1"/>
          </p:cNvSpPr>
          <p:nvPr/>
        </p:nvSpPr>
        <p:spPr bwMode="auto">
          <a:xfrm>
            <a:off x="5929322" y="0"/>
            <a:ext cx="321467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Исландия</a:t>
            </a:r>
            <a:endParaRPr kumimoji="0" lang="ru-RU" sz="18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ndParaRPr>
          </a:p>
        </p:txBody>
      </p:sp>
      <p:sp>
        <p:nvSpPr>
          <p:cNvPr id="7" name="Прямоугольник 6"/>
          <p:cNvSpPr/>
          <p:nvPr/>
        </p:nvSpPr>
        <p:spPr>
          <a:xfrm>
            <a:off x="4714876" y="3643314"/>
            <a:ext cx="4429124" cy="3139321"/>
          </a:xfrm>
          <a:prstGeom prst="rect">
            <a:avLst/>
          </a:prstGeom>
        </p:spPr>
        <p:txBody>
          <a:bodyPr wrap="square">
            <a:spAutoFit/>
          </a:bodyPr>
          <a:lstStyle/>
          <a:p>
            <a:pPr algn="just"/>
            <a:r>
              <a:rPr lang="ru-RU" dirty="0" smtClean="0">
                <a:latin typeface="Arial" pitchFamily="34" charset="0"/>
                <a:cs typeface="Arial" pitchFamily="34" charset="0"/>
              </a:rPr>
              <a:t>В горном районе на юго-востоке острова бурлят горячие источники, рассыпаны странные природные «артефакты»: поля застывшей лавы, каньоны, нереально синие озера, проталины с запахом сероводорода. Здесь находится разлом континентальных плит Евразии и Америки. В Долине гейзеров находится Гейзер — тот самый, именем которого называют все горячие фонтаны мира. </a:t>
            </a:r>
          </a:p>
        </p:txBody>
      </p:sp>
      <p:pic>
        <p:nvPicPr>
          <p:cNvPr id="8" name="Picture 3"/>
          <p:cNvPicPr>
            <a:picLocks noChangeAspect="1" noChangeArrowheads="1"/>
          </p:cNvPicPr>
          <p:nvPr/>
        </p:nvPicPr>
        <p:blipFill>
          <a:blip r:embed="rId3" cstate="email"/>
          <a:srcRect/>
          <a:stretch>
            <a:fillRect/>
          </a:stretch>
        </p:blipFill>
        <p:spPr bwMode="auto">
          <a:xfrm>
            <a:off x="-32" y="3714752"/>
            <a:ext cx="4643470" cy="3143272"/>
          </a:xfrm>
          <a:prstGeom prst="rect">
            <a:avLst/>
          </a:prstGeom>
          <a:noFill/>
          <a:ln w="9525">
            <a:noFill/>
            <a:miter lim="800000"/>
            <a:headEnd/>
            <a:tailEnd/>
          </a:ln>
          <a:effectLst/>
        </p:spPr>
      </p:pic>
    </p:spTree>
  </p:cSld>
  <p:clrMapOvr>
    <a:masterClrMapping/>
  </p:clrMapOvr>
  <p:transition advTm="4800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email"/>
          <a:srcRect/>
          <a:stretch>
            <a:fillRect/>
          </a:stretch>
        </p:blipFill>
        <p:spPr bwMode="auto">
          <a:xfrm>
            <a:off x="4143372" y="71414"/>
            <a:ext cx="4926132" cy="3354499"/>
          </a:xfrm>
          <a:prstGeom prst="rect">
            <a:avLst/>
          </a:prstGeom>
          <a:noFill/>
          <a:ln w="9525">
            <a:noFill/>
            <a:miter lim="800000"/>
            <a:headEnd/>
            <a:tailEnd/>
          </a:ln>
        </p:spPr>
      </p:pic>
      <p:sp>
        <p:nvSpPr>
          <p:cNvPr id="5" name="Прямоугольник 4"/>
          <p:cNvSpPr/>
          <p:nvPr/>
        </p:nvSpPr>
        <p:spPr>
          <a:xfrm>
            <a:off x="0" y="71414"/>
            <a:ext cx="4143372" cy="3970318"/>
          </a:xfrm>
          <a:prstGeom prst="rect">
            <a:avLst/>
          </a:prstGeom>
        </p:spPr>
        <p:txBody>
          <a:bodyPr wrap="square">
            <a:spAutoFit/>
          </a:bodyPr>
          <a:lstStyle/>
          <a:p>
            <a:pPr algn="ctr"/>
            <a:r>
              <a:rPr lang="ru-RU" dirty="0" smtClean="0">
                <a:latin typeface="Arial" pitchFamily="34" charset="0"/>
                <a:cs typeface="Arial" pitchFamily="34" charset="0"/>
              </a:rPr>
              <a:t>В северной части американского штата Аризона находится удивительное геологическое образование под названием "Волна". Она образовалась вследствие водной эрозии. Мощные потоки воды в сезоны дождей за долгие тысячелетия отшлифовали мягкий песчаник этого каньона. В Юрском периоде истории Земли, причудливая «Каменная волна» возникла при водной эрозии застывших дюн разноцветного песка, спрессованного в камень.</a:t>
            </a:r>
            <a:endParaRPr lang="ru-RU" dirty="0">
              <a:latin typeface="Arial" pitchFamily="34" charset="0"/>
              <a:cs typeface="Arial" pitchFamily="34" charset="0"/>
            </a:endParaRPr>
          </a:p>
        </p:txBody>
      </p:sp>
      <p:pic>
        <p:nvPicPr>
          <p:cNvPr id="2050" name="Picture 2"/>
          <p:cNvPicPr>
            <a:picLocks noChangeAspect="1" noChangeArrowheads="1"/>
          </p:cNvPicPr>
          <p:nvPr/>
        </p:nvPicPr>
        <p:blipFill>
          <a:blip r:embed="rId3" cstate="email"/>
          <a:srcRect/>
          <a:stretch>
            <a:fillRect/>
          </a:stretch>
        </p:blipFill>
        <p:spPr bwMode="auto">
          <a:xfrm>
            <a:off x="4143372" y="3571876"/>
            <a:ext cx="4929222" cy="3219084"/>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email"/>
          <a:srcRect/>
          <a:stretch>
            <a:fillRect/>
          </a:stretch>
        </p:blipFill>
        <p:spPr bwMode="auto">
          <a:xfrm>
            <a:off x="-32" y="3982981"/>
            <a:ext cx="3857652" cy="2875043"/>
          </a:xfrm>
          <a:prstGeom prst="rect">
            <a:avLst/>
          </a:prstGeom>
          <a:noFill/>
          <a:ln w="9525">
            <a:noFill/>
            <a:miter lim="800000"/>
            <a:headEnd/>
            <a:tailEnd/>
          </a:ln>
          <a:effectLst/>
        </p:spPr>
      </p:pic>
      <p:sp>
        <p:nvSpPr>
          <p:cNvPr id="1025" name="Rectangle 1"/>
          <p:cNvSpPr>
            <a:spLocks noChangeArrowheads="1"/>
          </p:cNvSpPr>
          <p:nvPr/>
        </p:nvSpPr>
        <p:spPr bwMode="auto">
          <a:xfrm>
            <a:off x="5143504" y="71414"/>
            <a:ext cx="298306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Волна Аризона, США</a:t>
            </a:r>
            <a:endParaRPr kumimoji="0" lang="ru-RU" sz="18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ndParaRPr>
          </a:p>
        </p:txBody>
      </p:sp>
    </p:spTree>
  </p:cSld>
  <p:clrMapOvr>
    <a:masterClrMapping/>
  </p:clrMapOvr>
  <p:transition advTm="1900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email"/>
          <a:srcRect/>
          <a:stretch>
            <a:fillRect/>
          </a:stretch>
        </p:blipFill>
        <p:spPr bwMode="auto">
          <a:xfrm>
            <a:off x="0" y="3786190"/>
            <a:ext cx="4272417" cy="2936694"/>
          </a:xfrm>
          <a:prstGeom prst="rect">
            <a:avLst/>
          </a:prstGeom>
          <a:noFill/>
          <a:ln w="9525">
            <a:noFill/>
            <a:miter lim="800000"/>
            <a:headEnd/>
            <a:tailEnd/>
          </a:ln>
          <a:effectLst/>
        </p:spPr>
      </p:pic>
      <p:sp>
        <p:nvSpPr>
          <p:cNvPr id="5" name="Прямоугольник 4"/>
          <p:cNvSpPr/>
          <p:nvPr/>
        </p:nvSpPr>
        <p:spPr>
          <a:xfrm>
            <a:off x="5357818" y="-24"/>
            <a:ext cx="3786182" cy="3970318"/>
          </a:xfrm>
          <a:prstGeom prst="rect">
            <a:avLst/>
          </a:prstGeom>
        </p:spPr>
        <p:txBody>
          <a:bodyPr wrap="square">
            <a:spAutoFit/>
          </a:bodyPr>
          <a:lstStyle/>
          <a:p>
            <a:pPr algn="just"/>
            <a:r>
              <a:rPr lang="ru-RU" sz="1750" dirty="0" smtClean="0">
                <a:latin typeface="Arial" pitchFamily="34" charset="0"/>
                <a:cs typeface="Arial" pitchFamily="34" charset="0"/>
              </a:rPr>
              <a:t>Базальтовые колонны, по которым с 1693 года — даты открытия «брусчатки гигантов» — в изумлении блуждают десятки туристов обычного роста, являют собой причудливые останки вулканического плато, что возвышалось над Ирландией 60 миллионов лет назад. Если б не достоверные научные данные, инопланетное происхождение 40 тысяч объектов чересчур правильной формы было бы несомненным.</a:t>
            </a:r>
            <a:endParaRPr lang="ru-RU" sz="1750" dirty="0">
              <a:latin typeface="Arial" pitchFamily="34" charset="0"/>
              <a:cs typeface="Arial" pitchFamily="34" charset="0"/>
            </a:endParaRPr>
          </a:p>
        </p:txBody>
      </p:sp>
      <p:pic>
        <p:nvPicPr>
          <p:cNvPr id="3074" name="Picture 2"/>
          <p:cNvPicPr>
            <a:picLocks noChangeAspect="1" noChangeArrowheads="1"/>
          </p:cNvPicPr>
          <p:nvPr/>
        </p:nvPicPr>
        <p:blipFill>
          <a:blip r:embed="rId3"/>
          <a:srcRect/>
          <a:stretch>
            <a:fillRect/>
          </a:stretch>
        </p:blipFill>
        <p:spPr bwMode="auto">
          <a:xfrm>
            <a:off x="4409375" y="3786190"/>
            <a:ext cx="4734625" cy="2928958"/>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32" y="-24"/>
            <a:ext cx="5429288" cy="3646534"/>
          </a:xfrm>
          <a:prstGeom prst="rect">
            <a:avLst/>
          </a:prstGeom>
          <a:noFill/>
          <a:ln w="9525">
            <a:noFill/>
            <a:miter lim="800000"/>
            <a:headEnd/>
            <a:tailEnd/>
          </a:ln>
          <a:effectLst/>
        </p:spPr>
      </p:pic>
      <p:sp>
        <p:nvSpPr>
          <p:cNvPr id="1025" name="Rectangle 1"/>
          <p:cNvSpPr>
            <a:spLocks noChangeArrowheads="1"/>
          </p:cNvSpPr>
          <p:nvPr/>
        </p:nvSpPr>
        <p:spPr bwMode="auto">
          <a:xfrm>
            <a:off x="230026" y="0"/>
            <a:ext cx="36990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Мостовая гигантов, Ирландия</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advTm="2500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214942" y="3429000"/>
            <a:ext cx="278986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Рио</a:t>
            </a:r>
            <a:r>
              <a:rPr kumimoji="0" lang="ru-RU"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 </a:t>
            </a:r>
            <a:r>
              <a:rPr kumimoji="0" lang="ru-RU" sz="24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Тинго</a:t>
            </a:r>
            <a:r>
              <a:rPr kumimoji="0" lang="ru-RU"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 Испания</a:t>
            </a:r>
            <a:endParaRPr kumimoji="0" lang="ru-RU" sz="18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ndParaRPr>
          </a:p>
        </p:txBody>
      </p:sp>
      <p:sp>
        <p:nvSpPr>
          <p:cNvPr id="4" name="Прямоугольник 3"/>
          <p:cNvSpPr/>
          <p:nvPr/>
        </p:nvSpPr>
        <p:spPr>
          <a:xfrm>
            <a:off x="0" y="71414"/>
            <a:ext cx="4143372" cy="4524315"/>
          </a:xfrm>
          <a:prstGeom prst="rect">
            <a:avLst/>
          </a:prstGeom>
        </p:spPr>
        <p:txBody>
          <a:bodyPr wrap="square">
            <a:spAutoFit/>
          </a:bodyPr>
          <a:lstStyle/>
          <a:p>
            <a:pPr algn="just"/>
            <a:r>
              <a:rPr lang="ru-RU" dirty="0" smtClean="0">
                <a:latin typeface="Arial" pitchFamily="34" charset="0"/>
                <a:cs typeface="Arial" pitchFamily="34" charset="0"/>
              </a:rPr>
              <a:t>Вода этой необычной реки имеет оттенок крови. </a:t>
            </a:r>
            <a:r>
              <a:rPr lang="ru-RU" dirty="0" err="1" smtClean="0">
                <a:latin typeface="Arial" pitchFamily="34" charset="0"/>
                <a:cs typeface="Arial" pitchFamily="34" charset="0"/>
              </a:rPr>
              <a:t>Рио</a:t>
            </a:r>
            <a:r>
              <a:rPr lang="ru-RU" dirty="0" smtClean="0">
                <a:latin typeface="Arial" pitchFamily="34" charset="0"/>
                <a:cs typeface="Arial" pitchFamily="34" charset="0"/>
              </a:rPr>
              <a:t> </a:t>
            </a:r>
            <a:r>
              <a:rPr lang="ru-RU" dirty="0" err="1" smtClean="0">
                <a:latin typeface="Arial" pitchFamily="34" charset="0"/>
                <a:cs typeface="Arial" pitchFamily="34" charset="0"/>
              </a:rPr>
              <a:t>Тинто</a:t>
            </a:r>
            <a:r>
              <a:rPr lang="ru-RU" dirty="0" smtClean="0">
                <a:latin typeface="Arial" pitchFamily="34" charset="0"/>
                <a:cs typeface="Arial" pitchFamily="34" charset="0"/>
              </a:rPr>
              <a:t> течет среди скал, и цветом своим обязана высокому содержанию солей трехвалентного железа. У её берегов веками добывалась медь, серебро и другие металлы, даже доисторическими </a:t>
            </a:r>
            <a:r>
              <a:rPr lang="ru-RU" dirty="0" err="1" smtClean="0">
                <a:latin typeface="Arial" pitchFamily="34" charset="0"/>
                <a:cs typeface="Arial" pitchFamily="34" charset="0"/>
              </a:rPr>
              <a:t>кельтиберами</a:t>
            </a:r>
            <a:r>
              <a:rPr lang="ru-RU" dirty="0" smtClean="0">
                <a:latin typeface="Arial" pitchFamily="34" charset="0"/>
                <a:cs typeface="Arial" pitchFamily="34" charset="0"/>
              </a:rPr>
              <a:t>. Красивая для глаз река -  экологическое бедствие. Вода, насыщенная тяжелыми металлами, ничего хорошего живой природе не дарует. 10-15 последних лет добыча руд здесь не велась, но поскольку в мире медь подорожала, несколько старых шахт вот-вот откроют...</a:t>
            </a:r>
            <a:endParaRPr lang="ru-RU" dirty="0">
              <a:latin typeface="Arial" pitchFamily="34" charset="0"/>
              <a:cs typeface="Arial" pitchFamily="34" charset="0"/>
            </a:endParaRPr>
          </a:p>
        </p:txBody>
      </p:sp>
      <p:pic>
        <p:nvPicPr>
          <p:cNvPr id="4098" name="Picture 2"/>
          <p:cNvPicPr>
            <a:picLocks noChangeAspect="1" noChangeArrowheads="1"/>
          </p:cNvPicPr>
          <p:nvPr/>
        </p:nvPicPr>
        <p:blipFill>
          <a:blip r:embed="rId2"/>
          <a:srcRect/>
          <a:stretch>
            <a:fillRect/>
          </a:stretch>
        </p:blipFill>
        <p:spPr bwMode="auto">
          <a:xfrm>
            <a:off x="4060311" y="0"/>
            <a:ext cx="5083689" cy="3214686"/>
          </a:xfrm>
          <a:prstGeom prst="rect">
            <a:avLst/>
          </a:prstGeom>
          <a:noFill/>
          <a:ln w="9525">
            <a:noFill/>
            <a:miter lim="800000"/>
            <a:headEnd/>
            <a:tailEnd/>
          </a:ln>
          <a:effectLst/>
        </p:spPr>
      </p:pic>
      <p:pic>
        <p:nvPicPr>
          <p:cNvPr id="6" name="Picture 2"/>
          <p:cNvPicPr>
            <a:picLocks noChangeAspect="1" noChangeArrowheads="1"/>
          </p:cNvPicPr>
          <p:nvPr/>
        </p:nvPicPr>
        <p:blipFill>
          <a:blip r:embed="rId3"/>
          <a:stretch>
            <a:fillRect/>
          </a:stretch>
        </p:blipFill>
        <p:spPr bwMode="auto">
          <a:xfrm>
            <a:off x="4024182" y="4071942"/>
            <a:ext cx="5119817" cy="2790802"/>
          </a:xfrm>
          <a:prstGeom prst="rect">
            <a:avLst/>
          </a:prstGeom>
          <a:noFill/>
          <a:ln>
            <a:noFill/>
          </a:ln>
        </p:spPr>
      </p:pic>
      <p:pic>
        <p:nvPicPr>
          <p:cNvPr id="4099" name="Picture 3"/>
          <p:cNvPicPr>
            <a:picLocks noChangeAspect="1" noChangeArrowheads="1"/>
          </p:cNvPicPr>
          <p:nvPr/>
        </p:nvPicPr>
        <p:blipFill>
          <a:blip r:embed="rId4" cstate="email"/>
          <a:srcRect/>
          <a:stretch>
            <a:fillRect/>
          </a:stretch>
        </p:blipFill>
        <p:spPr bwMode="auto">
          <a:xfrm>
            <a:off x="357158" y="4576457"/>
            <a:ext cx="3214710" cy="2210129"/>
          </a:xfrm>
          <a:prstGeom prst="rect">
            <a:avLst/>
          </a:prstGeom>
          <a:noFill/>
          <a:ln w="9525">
            <a:noFill/>
            <a:miter lim="800000"/>
            <a:headEnd/>
            <a:tailEnd/>
          </a:ln>
          <a:effectLst/>
        </p:spPr>
      </p:pic>
    </p:spTree>
  </p:cSld>
  <p:clrMapOvr>
    <a:masterClrMapping/>
  </p:clrMapOvr>
  <p:transition advTm="3000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4058227"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a:r>
              <a:rPr lang="ru-RU"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Пятнистое озеро </a:t>
            </a:r>
            <a:r>
              <a:rPr lang="ru-RU" sz="2400" b="1" dirty="0" err="1" smtClean="0">
                <a:solidFill>
                  <a:srgbClr val="0070C0"/>
                </a:solidFill>
                <a:effectLst>
                  <a:outerShdw blurRad="38100" dist="38100" dir="2700000" algn="tl">
                    <a:srgbClr val="000000">
                      <a:alpha val="43137"/>
                    </a:srgbClr>
                  </a:outerShdw>
                </a:effectLst>
                <a:latin typeface="Arial" pitchFamily="34" charset="0"/>
                <a:cs typeface="Arial" pitchFamily="34" charset="0"/>
              </a:rPr>
              <a:t>Кликук</a:t>
            </a:r>
            <a:r>
              <a:rPr lang="ru-RU"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a:t>
            </a:r>
          </a:p>
          <a:p>
            <a:pPr algn="just"/>
            <a:r>
              <a:rPr lang="ru-RU"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Канада</a:t>
            </a:r>
            <a:endParaRPr lang="ru-RU" sz="2400"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Прямоугольник 3"/>
          <p:cNvSpPr/>
          <p:nvPr/>
        </p:nvSpPr>
        <p:spPr>
          <a:xfrm>
            <a:off x="0" y="709554"/>
            <a:ext cx="4429124" cy="2862322"/>
          </a:xfrm>
          <a:prstGeom prst="rect">
            <a:avLst/>
          </a:prstGeom>
        </p:spPr>
        <p:txBody>
          <a:bodyPr wrap="square">
            <a:spAutoFit/>
          </a:bodyPr>
          <a:lstStyle/>
          <a:p>
            <a:pPr algn="just"/>
            <a:r>
              <a:rPr lang="ru-RU" dirty="0" smtClean="0">
                <a:latin typeface="Arial" pitchFamily="34" charset="0"/>
                <a:cs typeface="Arial" pitchFamily="34" charset="0"/>
              </a:rPr>
              <a:t>Недалеко от Ванкувера расположен самый странный естественный водоем на планете — Пятнистое озеро (на языке индейцев — </a:t>
            </a:r>
            <a:r>
              <a:rPr lang="ru-RU" dirty="0" err="1" smtClean="0">
                <a:latin typeface="Arial" pitchFamily="34" charset="0"/>
                <a:cs typeface="Arial" pitchFamily="34" charset="0"/>
              </a:rPr>
              <a:t>Кликук</a:t>
            </a:r>
            <a:r>
              <a:rPr lang="ru-RU" dirty="0" smtClean="0">
                <a:latin typeface="Arial" pitchFamily="34" charset="0"/>
                <a:cs typeface="Arial" pitchFamily="34" charset="0"/>
              </a:rPr>
              <a:t>). Озеро состоит из многих десятков разноцветных (белых, зеленых, желтых) луж с высочайшей в мире концентрацией солей </a:t>
            </a:r>
            <a:r>
              <a:rPr lang="ru-RU" dirty="0" err="1" smtClean="0">
                <a:latin typeface="Arial" pitchFamily="34" charset="0"/>
                <a:cs typeface="Arial" pitchFamily="34" charset="0"/>
              </a:rPr>
              <a:t>эпсома</a:t>
            </a:r>
            <a:r>
              <a:rPr lang="ru-RU" dirty="0" smtClean="0">
                <a:latin typeface="Arial" pitchFamily="34" charset="0"/>
                <a:cs typeface="Arial" pitchFamily="34" charset="0"/>
              </a:rPr>
              <a:t>, титана, кальция, сульфаты натрия, магния и других полезных ископаемых …</a:t>
            </a:r>
          </a:p>
        </p:txBody>
      </p:sp>
      <p:pic>
        <p:nvPicPr>
          <p:cNvPr id="6" name="Picture 2"/>
          <p:cNvPicPr>
            <a:picLocks noChangeAspect="1" noChangeArrowheads="1"/>
          </p:cNvPicPr>
          <p:nvPr/>
        </p:nvPicPr>
        <p:blipFill>
          <a:blip r:embed="rId2" cstate="email"/>
          <a:srcRect/>
          <a:stretch>
            <a:fillRect/>
          </a:stretch>
        </p:blipFill>
        <p:spPr bwMode="auto">
          <a:xfrm>
            <a:off x="5297668" y="3500438"/>
            <a:ext cx="3846332" cy="2214554"/>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email"/>
          <a:srcRect/>
          <a:stretch>
            <a:fillRect/>
          </a:stretch>
        </p:blipFill>
        <p:spPr bwMode="auto">
          <a:xfrm>
            <a:off x="5072066" y="-23"/>
            <a:ext cx="4071966" cy="2467858"/>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cstate="email"/>
          <a:srcRect/>
          <a:stretch>
            <a:fillRect/>
          </a:stretch>
        </p:blipFill>
        <p:spPr bwMode="auto">
          <a:xfrm>
            <a:off x="71406" y="3500439"/>
            <a:ext cx="4286280" cy="3500461"/>
          </a:xfrm>
          <a:prstGeom prst="rect">
            <a:avLst/>
          </a:prstGeom>
          <a:noFill/>
          <a:ln w="9525">
            <a:noFill/>
            <a:miter lim="800000"/>
            <a:headEnd/>
            <a:tailEnd/>
          </a:ln>
          <a:effectLst/>
        </p:spPr>
      </p:pic>
      <p:sp>
        <p:nvSpPr>
          <p:cNvPr id="9" name="Прямоугольник 8"/>
          <p:cNvSpPr/>
          <p:nvPr/>
        </p:nvSpPr>
        <p:spPr>
          <a:xfrm>
            <a:off x="4429124" y="2357430"/>
            <a:ext cx="4714876" cy="1200329"/>
          </a:xfrm>
          <a:prstGeom prst="rect">
            <a:avLst/>
          </a:prstGeom>
        </p:spPr>
        <p:txBody>
          <a:bodyPr wrap="square">
            <a:spAutoFit/>
          </a:bodyPr>
          <a:lstStyle/>
          <a:p>
            <a:pPr lvl="0" algn="just"/>
            <a:r>
              <a:rPr lang="ru-RU" dirty="0" smtClean="0">
                <a:latin typeface="Arial" pitchFamily="34" charset="0"/>
                <a:cs typeface="Arial" pitchFamily="34" charset="0"/>
              </a:rPr>
              <a:t>В жаркие солнечные дни вода испаряется, полезные ископаемые кристаллизуются, формируя сотни невероятных желтых мини-озер. </a:t>
            </a:r>
            <a:endParaRPr lang="ru-RU" dirty="0" smtClean="0">
              <a:solidFill>
                <a:prstClr val="black"/>
              </a:solidFill>
              <a:latin typeface="Arial" pitchFamily="34" charset="0"/>
              <a:cs typeface="Arial" pitchFamily="34" charset="0"/>
            </a:endParaRPr>
          </a:p>
        </p:txBody>
      </p:sp>
      <p:sp>
        <p:nvSpPr>
          <p:cNvPr id="10" name="Прямоугольник 9"/>
          <p:cNvSpPr/>
          <p:nvPr/>
        </p:nvSpPr>
        <p:spPr>
          <a:xfrm>
            <a:off x="4357686" y="5657671"/>
            <a:ext cx="4786314" cy="1200329"/>
          </a:xfrm>
          <a:prstGeom prst="rect">
            <a:avLst/>
          </a:prstGeom>
        </p:spPr>
        <p:txBody>
          <a:bodyPr wrap="square">
            <a:spAutoFit/>
          </a:bodyPr>
          <a:lstStyle/>
          <a:p>
            <a:pPr lvl="0" algn="just"/>
            <a:r>
              <a:rPr lang="ru-RU" dirty="0" smtClean="0">
                <a:latin typeface="Arial" pitchFamily="34" charset="0"/>
                <a:cs typeface="Arial" pitchFamily="34" charset="0"/>
              </a:rPr>
              <a:t>В</a:t>
            </a:r>
            <a:r>
              <a:rPr lang="ru-RU" dirty="0" smtClean="0">
                <a:solidFill>
                  <a:prstClr val="black"/>
                </a:solidFill>
                <a:latin typeface="Arial" pitchFamily="34" charset="0"/>
                <a:cs typeface="Arial" pitchFamily="34" charset="0"/>
              </a:rPr>
              <a:t>ода озера всегда использовалась коренными жителями для лечения. Здесь самое богатое в мире сульфатное месторождение и много туристов. </a:t>
            </a:r>
          </a:p>
        </p:txBody>
      </p:sp>
    </p:spTree>
  </p:cSld>
  <p:clrMapOvr>
    <a:masterClrMapping/>
  </p:clrMapOvr>
  <p:transition advTm="3000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cstate="email"/>
          <a:srcRect/>
          <a:stretch>
            <a:fillRect/>
          </a:stretch>
        </p:blipFill>
        <p:spPr bwMode="auto">
          <a:xfrm>
            <a:off x="163125" y="3643314"/>
            <a:ext cx="3908809" cy="3214710"/>
          </a:xfrm>
          <a:prstGeom prst="rect">
            <a:avLst/>
          </a:prstGeom>
          <a:noFill/>
          <a:ln w="9525">
            <a:noFill/>
            <a:miter lim="800000"/>
            <a:headEnd/>
            <a:tailEnd/>
          </a:ln>
        </p:spPr>
      </p:pic>
      <p:sp>
        <p:nvSpPr>
          <p:cNvPr id="4" name="Прямоугольник 3"/>
          <p:cNvSpPr/>
          <p:nvPr/>
        </p:nvSpPr>
        <p:spPr>
          <a:xfrm>
            <a:off x="0" y="0"/>
            <a:ext cx="4214810" cy="3693319"/>
          </a:xfrm>
          <a:prstGeom prst="rect">
            <a:avLst/>
          </a:prstGeom>
        </p:spPr>
        <p:txBody>
          <a:bodyPr wrap="square">
            <a:spAutoFit/>
          </a:bodyPr>
          <a:lstStyle/>
          <a:p>
            <a:pPr algn="just"/>
            <a:r>
              <a:rPr lang="ru-RU" dirty="0" smtClean="0">
                <a:latin typeface="Arial" pitchFamily="34" charset="0"/>
                <a:cs typeface="Arial" pitchFamily="34" charset="0"/>
              </a:rPr>
              <a:t>Глядя на фотографии, кажется, будто заглянул в микроскоп и изучаешь, скажем, поваренную соль или снежинки. Эта пещера знаменита тем, что в ней «живут» самые крупные кристаллические тела в мире. Они состоят из гипса и достигают 12-метровой длины и формировались в течение тысячи лет в необычных климатических условиях пещеры, где круглый год одна и та же температура воздуха — плюс 40</a:t>
            </a:r>
            <a:r>
              <a:rPr lang="ru-RU" sz="1600" dirty="0" smtClean="0">
                <a:latin typeface="Arial" pitchFamily="34" charset="0"/>
                <a:cs typeface="Arial" pitchFamily="34" charset="0"/>
              </a:rPr>
              <a:t>о</a:t>
            </a:r>
            <a:r>
              <a:rPr lang="ru-RU" dirty="0" smtClean="0">
                <a:latin typeface="Arial" pitchFamily="34" charset="0"/>
                <a:cs typeface="Arial" pitchFamily="34" charset="0"/>
              </a:rPr>
              <a:t> по Цельсию.</a:t>
            </a:r>
            <a:endParaRPr lang="ru-RU" dirty="0">
              <a:latin typeface="Arial" pitchFamily="34" charset="0"/>
              <a:cs typeface="Arial" pitchFamily="34" charset="0"/>
            </a:endParaRPr>
          </a:p>
        </p:txBody>
      </p:sp>
      <p:pic>
        <p:nvPicPr>
          <p:cNvPr id="6146" name="Picture 2"/>
          <p:cNvPicPr>
            <a:picLocks noChangeAspect="1" noChangeArrowheads="1"/>
          </p:cNvPicPr>
          <p:nvPr/>
        </p:nvPicPr>
        <p:blipFill>
          <a:blip r:embed="rId3"/>
          <a:srcRect/>
          <a:stretch>
            <a:fillRect/>
          </a:stretch>
        </p:blipFill>
        <p:spPr bwMode="auto">
          <a:xfrm>
            <a:off x="4209826" y="3643314"/>
            <a:ext cx="4934206" cy="321471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4187334" y="-24"/>
            <a:ext cx="4956698" cy="2786082"/>
          </a:xfrm>
          <a:prstGeom prst="rect">
            <a:avLst/>
          </a:prstGeom>
          <a:noFill/>
          <a:ln w="9525">
            <a:noFill/>
            <a:miter lim="800000"/>
            <a:headEnd/>
            <a:tailEnd/>
          </a:ln>
          <a:effectLst/>
        </p:spPr>
      </p:pic>
      <p:sp>
        <p:nvSpPr>
          <p:cNvPr id="1025" name="Rectangle 1"/>
          <p:cNvSpPr>
            <a:spLocks noChangeArrowheads="1"/>
          </p:cNvSpPr>
          <p:nvPr/>
        </p:nvSpPr>
        <p:spPr bwMode="auto">
          <a:xfrm>
            <a:off x="4214810" y="2786058"/>
            <a:ext cx="492919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Пещера Кристаллов,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шахта Майка, Мексика</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advTm="3000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71414"/>
            <a:ext cx="8786874" cy="2862322"/>
          </a:xfrm>
          <a:prstGeom prst="rect">
            <a:avLst/>
          </a:prstGeom>
        </p:spPr>
        <p:txBody>
          <a:bodyPr wrap="square">
            <a:spAutoFit/>
          </a:bodyPr>
          <a:lstStyle/>
          <a:p>
            <a:pPr algn="just"/>
            <a:r>
              <a:rPr lang="ru-RU" b="1" dirty="0" smtClean="0">
                <a:latin typeface="Arial" pitchFamily="34" charset="0"/>
                <a:cs typeface="Arial" pitchFamily="34" charset="0"/>
              </a:rPr>
              <a:t>Долина монументов</a:t>
            </a:r>
            <a:r>
              <a:rPr lang="ru-RU" dirty="0" smtClean="0">
                <a:latin typeface="Arial" pitchFamily="34" charset="0"/>
                <a:cs typeface="Arial" pitchFamily="34" charset="0"/>
              </a:rPr>
              <a:t> или </a:t>
            </a:r>
            <a:r>
              <a:rPr lang="ru-RU" b="1" dirty="0" smtClean="0">
                <a:latin typeface="Arial" pitchFamily="34" charset="0"/>
                <a:cs typeface="Arial" pitchFamily="34" charset="0"/>
              </a:rPr>
              <a:t>Долина памятников</a:t>
            </a:r>
            <a:r>
              <a:rPr lang="ru-RU" dirty="0" smtClean="0">
                <a:latin typeface="Arial" pitchFamily="34" charset="0"/>
                <a:cs typeface="Arial" pitchFamily="34" charset="0"/>
              </a:rPr>
              <a:t>  — уникальное геологическое образование, расположенное на северо-востоке штата Аризона и на юго-востоке штата Юта (США), вдоль границы между штатами, один из национальных символов Соединённых Штатов. Представляет собой возвышенную равнину, являющуюся частью плато Колорадо. Верхний слой равнины, состоящий из мягких осадочных пород, был полностью разрушен, но над ровной пустынной поверхностью остался ряд скал-останцев, сложенных из менее податливого к выветриванию красного песчаника. Ряд наиболее выдающихся скал имеет собственные имена (Восточная Варежка и Западная Варежка, Три Сестры и др.).</a:t>
            </a:r>
          </a:p>
        </p:txBody>
      </p:sp>
      <p:pic>
        <p:nvPicPr>
          <p:cNvPr id="38913" name="Picture 1"/>
          <p:cNvPicPr>
            <a:picLocks noChangeAspect="1" noChangeArrowheads="1"/>
          </p:cNvPicPr>
          <p:nvPr/>
        </p:nvPicPr>
        <p:blipFill>
          <a:blip r:embed="rId2" cstate="email"/>
          <a:srcRect/>
          <a:stretch>
            <a:fillRect/>
          </a:stretch>
        </p:blipFill>
        <p:spPr bwMode="auto">
          <a:xfrm>
            <a:off x="0" y="2928958"/>
            <a:ext cx="9165528" cy="2857496"/>
          </a:xfrm>
          <a:prstGeom prst="rect">
            <a:avLst/>
          </a:prstGeom>
          <a:noFill/>
          <a:ln w="9525">
            <a:noFill/>
            <a:miter lim="800000"/>
            <a:headEnd/>
            <a:tailEnd/>
          </a:ln>
          <a:effectLst/>
        </p:spPr>
      </p:pic>
      <p:sp>
        <p:nvSpPr>
          <p:cNvPr id="1025" name="Rectangle 1"/>
          <p:cNvSpPr>
            <a:spLocks noChangeArrowheads="1"/>
          </p:cNvSpPr>
          <p:nvPr/>
        </p:nvSpPr>
        <p:spPr bwMode="auto">
          <a:xfrm>
            <a:off x="2857488" y="3000396"/>
            <a:ext cx="372230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Долина монументов, США</a:t>
            </a:r>
            <a:endParaRPr kumimoji="0" lang="ru-RU" sz="18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ndParaRPr>
          </a:p>
        </p:txBody>
      </p:sp>
      <p:sp>
        <p:nvSpPr>
          <p:cNvPr id="8" name="Прямоугольник 7"/>
          <p:cNvSpPr/>
          <p:nvPr/>
        </p:nvSpPr>
        <p:spPr>
          <a:xfrm>
            <a:off x="71470" y="5863256"/>
            <a:ext cx="9001124" cy="923330"/>
          </a:xfrm>
          <a:prstGeom prst="rect">
            <a:avLst/>
          </a:prstGeom>
        </p:spPr>
        <p:txBody>
          <a:bodyPr wrap="square">
            <a:spAutoFit/>
          </a:bodyPr>
          <a:lstStyle/>
          <a:p>
            <a:pPr algn="just"/>
            <a:r>
              <a:rPr lang="ru-RU" dirty="0" smtClean="0">
                <a:latin typeface="Arial" pitchFamily="34" charset="0"/>
                <a:cs typeface="Arial" pitchFamily="34" charset="0"/>
              </a:rPr>
              <a:t>На её территории снимались сцены ряда кинофильмов (среди них — многие вестерны, фильмы («Золото </a:t>
            </a:r>
            <a:r>
              <a:rPr lang="ru-RU" dirty="0" err="1" smtClean="0">
                <a:latin typeface="Arial" pitchFamily="34" charset="0"/>
                <a:cs typeface="Arial" pitchFamily="34" charset="0"/>
              </a:rPr>
              <a:t>Маккены</a:t>
            </a:r>
            <a:r>
              <a:rPr lang="ru-RU" dirty="0" smtClean="0">
                <a:latin typeface="Arial" pitchFamily="34" charset="0"/>
                <a:cs typeface="Arial" pitchFamily="34" charset="0"/>
              </a:rPr>
              <a:t>»), а также клипов и рекламных роликов, посвящённых «ковбойской» тематике.</a:t>
            </a:r>
            <a:endParaRPr lang="ru-RU" dirty="0">
              <a:latin typeface="Arial" pitchFamily="34" charset="0"/>
              <a:cs typeface="Arial" pitchFamily="34" charset="0"/>
            </a:endParaRPr>
          </a:p>
        </p:txBody>
      </p:sp>
    </p:spTree>
  </p:cSld>
  <p:clrMapOvr>
    <a:masterClrMapping/>
  </p:clrMapOvr>
  <p:transition advTm="37000">
    <p:fade thruBlk="1"/>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2941</TotalTime>
  <Words>633</Words>
  <PresentationFormat>Экран (4:3)</PresentationFormat>
  <Paragraphs>43</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teacher</dc:creator>
  <cp:lastModifiedBy>Вячеслав</cp:lastModifiedBy>
  <cp:revision>679</cp:revision>
  <dcterms:modified xsi:type="dcterms:W3CDTF">2020-05-15T15:01:58Z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1599138</vt:lpwstr>
  </property>
  <property fmtid="{D5CDD505-2E9C-101B-9397-08002B2CF9AE}" name="NXPowerLiteSettings" pid="3">
    <vt:lpwstr>C7000400038000</vt:lpwstr>
  </property>
  <property fmtid="{D5CDD505-2E9C-101B-9397-08002B2CF9AE}" name="NXPowerLiteVersion" pid="4">
    <vt:lpwstr>S9.0.1</vt:lpwstr>
  </property>
</Properties>
</file>